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4" r:id="rId3"/>
    <p:sldId id="279" r:id="rId4"/>
    <p:sldId id="280" r:id="rId5"/>
    <p:sldId id="265" r:id="rId6"/>
    <p:sldId id="264" r:id="rId7"/>
    <p:sldId id="260" r:id="rId8"/>
    <p:sldId id="263" r:id="rId9"/>
    <p:sldId id="278" r:id="rId10"/>
    <p:sldId id="273" r:id="rId11"/>
    <p:sldId id="276" r:id="rId12"/>
    <p:sldId id="261" r:id="rId13"/>
    <p:sldId id="257" r:id="rId14"/>
    <p:sldId id="262" r:id="rId15"/>
    <p:sldId id="277" r:id="rId16"/>
    <p:sldId id="258" r:id="rId17"/>
    <p:sldId id="259" r:id="rId18"/>
    <p:sldId id="270" r:id="rId19"/>
    <p:sldId id="271" r:id="rId20"/>
    <p:sldId id="272" r:id="rId21"/>
    <p:sldId id="275" r:id="rId22"/>
    <p:sldId id="26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/>
    <p:restoredTop sz="69527"/>
  </p:normalViewPr>
  <p:slideViewPr>
    <p:cSldViewPr snapToGrid="0" snapToObjects="1">
      <p:cViewPr>
        <p:scale>
          <a:sx n="110" d="100"/>
          <a:sy n="110" d="100"/>
        </p:scale>
        <p:origin x="13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2103B-5CE5-3946-902C-B7044C6B08BF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C94B3-D8C9-E44D-858A-75C5B8969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5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.ezproxy.usd.edu/neuro/journal/v17/n1/fig_tab/nn.3591_SF10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Schematic and timeline of VTA-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neurons with cannula implantation into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infusion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TrkB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inhibitor, ANA-12, 1 h prior to behavior with stimulation.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Schematic and timeline showing targeting of VTA-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in 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Bdnf</a:t>
            </a:r>
            <a:r>
              <a:rPr lang="en-US" sz="1200" b="0" i="1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loxP</a:t>
            </a:r>
            <a:r>
              <a:rPr lang="en-US" sz="1200" b="0" i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1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loxP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controls.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42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2 BDNF is necessary for the </a:t>
            </a:r>
            <a:r>
              <a:rPr lang="en-US" dirty="0" err="1" smtClean="0"/>
              <a:t>optogenetically</a:t>
            </a:r>
            <a:r>
              <a:rPr lang="en-US" dirty="0" smtClean="0"/>
              <a:t> induced susceptible phenotype. (</a:t>
            </a:r>
          </a:p>
          <a:p>
            <a:pPr marL="228600" indent="-228600">
              <a:buAutoNum type="alphaLcParenR"/>
            </a:pPr>
            <a:r>
              <a:rPr lang="en-US" dirty="0" smtClean="0"/>
              <a:t>Duration of social interaction of mice that received intra-</a:t>
            </a:r>
            <a:r>
              <a:rPr lang="en-US" dirty="0" err="1" smtClean="0"/>
              <a:t>NAc</a:t>
            </a:r>
            <a:r>
              <a:rPr lang="en-US" dirty="0" smtClean="0"/>
              <a:t> infusions of </a:t>
            </a:r>
            <a:r>
              <a:rPr lang="en-US" dirty="0" err="1" smtClean="0"/>
              <a:t>TrkB</a:t>
            </a:r>
            <a:r>
              <a:rPr lang="en-US" dirty="0" smtClean="0"/>
              <a:t> inhibitor ANA-12 with phasic stimulation, as in Figure 1a (F2,23 = 5.59, **P = 0.0105, n = 6,10,10 mice). (</a:t>
            </a:r>
          </a:p>
          <a:p>
            <a:pPr marL="228600" indent="-228600">
              <a:buAutoNum type="alphaLcParenR"/>
            </a:pPr>
            <a:r>
              <a:rPr lang="en-US" dirty="0" smtClean="0"/>
              <a:t>b) </a:t>
            </a:r>
            <a:r>
              <a:rPr lang="en-US" dirty="0" err="1" smtClean="0"/>
              <a:t>NAc</a:t>
            </a:r>
            <a:r>
              <a:rPr lang="en-US" dirty="0" smtClean="0"/>
              <a:t> BDNF amounts (top) and western blot gels (bottom) after infusions of ANA-12 and phasic stimulation (F2,22 = 16.18, **P = 0.0204, n = 8,9,8 mice). P values were calculated using one-way analysis of variance (ANOVA) (</a:t>
            </a:r>
            <a:r>
              <a:rPr lang="en-US" dirty="0" err="1" smtClean="0"/>
              <a:t>a,b</a:t>
            </a:r>
            <a:r>
              <a:rPr lang="en-US" dirty="0" smtClean="0"/>
              <a:t>). </a:t>
            </a:r>
          </a:p>
          <a:p>
            <a:pPr marL="228600" indent="-228600">
              <a:buAutoNum type="alphaLcParenR"/>
            </a:pPr>
            <a:r>
              <a:rPr lang="en-US" dirty="0" smtClean="0"/>
              <a:t>Duration of social interaction during phasic stimulation of </a:t>
            </a:r>
            <a:r>
              <a:rPr lang="en-US" dirty="0" err="1" smtClean="0"/>
              <a:t>BdnfloxP</a:t>
            </a:r>
            <a:r>
              <a:rPr lang="en-US" dirty="0" smtClean="0"/>
              <a:t>/</a:t>
            </a:r>
            <a:r>
              <a:rPr lang="en-US" dirty="0" err="1" smtClean="0"/>
              <a:t>loxP</a:t>
            </a:r>
            <a:r>
              <a:rPr lang="en-US" dirty="0" smtClean="0"/>
              <a:t> compared to controls (unpaired t-test, t11 = 2.9, **P = 0.0154, n = 6,7 mice). </a:t>
            </a:r>
          </a:p>
          <a:p>
            <a:pPr marL="228600" indent="-228600">
              <a:buAutoNum type="alphaLcParenR"/>
            </a:pPr>
            <a:r>
              <a:rPr lang="en-US" dirty="0" err="1" smtClean="0"/>
              <a:t>NAc</a:t>
            </a:r>
            <a:r>
              <a:rPr lang="en-US" dirty="0" smtClean="0"/>
              <a:t> BDNF amounts (top) and western blot gels (bottom) 24 h after stimulation (unpaired t-test, t9 = 4.78, **P = 0.0010, n = 5,6 mice). Bars in a–c represent mean ± </a:t>
            </a:r>
            <a:r>
              <a:rPr lang="en-US" dirty="0" err="1" smtClean="0"/>
              <a:t>s.e.m</a:t>
            </a:r>
            <a:r>
              <a:rPr lang="en-US" dirty="0" smtClean="0"/>
              <a:t>. In d, center line shows the median; box limits indicate </a:t>
            </a:r>
            <a:r>
              <a:rPr lang="en-US" dirty="0" err="1" smtClean="0"/>
              <a:t>s.e.m</a:t>
            </a:r>
            <a:r>
              <a:rPr lang="en-US" dirty="0" smtClean="0"/>
              <a:t>.; whiskers indicate minimum and maximum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29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3 CRF is required for phasic firing induced increase in the </a:t>
            </a:r>
            <a:r>
              <a:rPr lang="en-US" dirty="0" err="1" smtClean="0"/>
              <a:t>NAc</a:t>
            </a:r>
            <a:r>
              <a:rPr lang="en-US" dirty="0" smtClean="0"/>
              <a:t> BDNF in the context of stress. </a:t>
            </a:r>
          </a:p>
          <a:p>
            <a:pPr marL="228600" indent="-228600">
              <a:buAutoNum type="alphaLcParenBoth"/>
            </a:pPr>
            <a:r>
              <a:rPr lang="en-US" dirty="0" smtClean="0"/>
              <a:t>Duration of social interaction of stressed mice with infusion of intra-</a:t>
            </a:r>
            <a:r>
              <a:rPr lang="en-US" dirty="0" err="1" smtClean="0"/>
              <a:t>NAc</a:t>
            </a:r>
            <a:r>
              <a:rPr lang="en-US" dirty="0" smtClean="0"/>
              <a:t> CRF receptor antagonist (alpha-helical CRF) or vehicle 1 h before behavior with phasic stimulation of VTA-</a:t>
            </a:r>
            <a:r>
              <a:rPr lang="en-US" dirty="0" err="1" smtClean="0"/>
              <a:t>NAc</a:t>
            </a:r>
            <a:r>
              <a:rPr lang="en-US" dirty="0" smtClean="0"/>
              <a:t> neurons, as in Figure 1a (F2,21 = 3.99, *P = 0.0348, n = 6,8,9 mice). </a:t>
            </a:r>
          </a:p>
          <a:p>
            <a:pPr marL="228600" indent="-228600">
              <a:buAutoNum type="alphaLcParenBoth"/>
            </a:pPr>
            <a:r>
              <a:rPr lang="en-US" dirty="0" smtClean="0"/>
              <a:t>(b) </a:t>
            </a:r>
            <a:r>
              <a:rPr lang="en-US" dirty="0" err="1" smtClean="0"/>
              <a:t>NAc</a:t>
            </a:r>
            <a:r>
              <a:rPr lang="en-US" dirty="0" smtClean="0"/>
              <a:t> BDNF amounts (top) and western blot gels (bottom) 24 h after stimulation (F2,18 = 4.66, *P = 0.0234, n = 6,7,8 mice). </a:t>
            </a:r>
          </a:p>
          <a:p>
            <a:pPr marL="228600" indent="-228600">
              <a:buAutoNum type="alphaLcParenBoth"/>
            </a:pPr>
            <a:r>
              <a:rPr lang="en-US" dirty="0" smtClean="0"/>
              <a:t>(c) Duration of social interaction of stress-naive mice that received intra-</a:t>
            </a:r>
            <a:r>
              <a:rPr lang="en-US" dirty="0" err="1" smtClean="0"/>
              <a:t>NAc</a:t>
            </a:r>
            <a:r>
              <a:rPr lang="en-US" dirty="0" smtClean="0"/>
              <a:t> CRF infusions or vehicle 1 h before behavior and phasic stimulation (F2,23 = 0.58, P = 0.5674, n = 8,9,9 mice). </a:t>
            </a:r>
          </a:p>
          <a:p>
            <a:pPr marL="228600" indent="-228600">
              <a:buAutoNum type="alphaLcParenBoth"/>
            </a:pPr>
            <a:r>
              <a:rPr lang="en-US" dirty="0" smtClean="0"/>
              <a:t>(d) </a:t>
            </a:r>
            <a:r>
              <a:rPr lang="en-US" dirty="0" err="1" smtClean="0"/>
              <a:t>NAc</a:t>
            </a:r>
            <a:r>
              <a:rPr lang="en-US" dirty="0" smtClean="0"/>
              <a:t> BDNF amounts (top) and western blot gels (bottom) 24 h after stimulation (F2,19 = 5.88, **P = 0.0103, n = 6,8,8 mice). </a:t>
            </a:r>
          </a:p>
          <a:p>
            <a:pPr marL="228600" indent="-228600">
              <a:buAutoNum type="alphaLcParenBoth"/>
            </a:pPr>
            <a:r>
              <a:rPr lang="en-US" dirty="0" smtClean="0"/>
              <a:t>(e) Duration of social interaction of stress- and stimulation-naive mice that received intra-</a:t>
            </a:r>
            <a:r>
              <a:rPr lang="en-US" dirty="0" err="1" smtClean="0"/>
              <a:t>NAc</a:t>
            </a:r>
            <a:r>
              <a:rPr lang="en-US" dirty="0" smtClean="0"/>
              <a:t> CRF or vehicle infusions 1 h before behavior and phasic stimulation (F5,12 = 0.082, P = 0.9221, n = 5,5,5 mice). </a:t>
            </a:r>
          </a:p>
          <a:p>
            <a:pPr marL="228600" indent="-228600">
              <a:buAutoNum type="alphaLcParenBoth"/>
            </a:pPr>
            <a:r>
              <a:rPr lang="en-US" dirty="0" smtClean="0"/>
              <a:t>(f) </a:t>
            </a:r>
            <a:r>
              <a:rPr lang="en-US" dirty="0" err="1" smtClean="0"/>
              <a:t>NAc</a:t>
            </a:r>
            <a:r>
              <a:rPr lang="en-US" dirty="0" smtClean="0"/>
              <a:t> BDNF amounts 24 h after stimulation (F2,12 = 0.186, P = 0.8329, n = 5,5,5 mice). All bars represent mean ± </a:t>
            </a:r>
            <a:r>
              <a:rPr lang="en-US" dirty="0" err="1" smtClean="0"/>
              <a:t>s.e.m</a:t>
            </a:r>
            <a:r>
              <a:rPr lang="en-US" dirty="0" smtClean="0"/>
              <a:t>. P values were calculated using one-way analysis of variance (ANOVA).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77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2 | CRF increases dopamine release in the nucleus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accumbens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coactivation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CRFR1 and CRFR2.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a, Representative dopamine release evoked by electrical stimulation (dashed lines) before (left) and after (right) application of 100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CRF (mean 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s.e.m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5 consecutive stimulations, top) and corresponding two-dimensional plots depicting changes in faradaic current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pseudocolour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with time as the abscissa and applied potential as the ordinate (bottom).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b, Concentration response to CRF, n 5 11– 18.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c, Effect of antagonists for CRFR1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antalarmin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or CRFR2 (anti-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sauvagine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(ASVG 30), 250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n 5 18–20.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d, CRF in mice lacking the gene encoding the CRFR1 (left) or CRFR2 (right) receptors, n 5 7–13. e–g, Effect of the CRFR1 agonist,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stressin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 n 5 9–15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(e), the CRFR2 agonist,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urocortin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(100 or 300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n 5 5–8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(f) or their co-application, n 5 8–15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(g). Error bars,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s.e.m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DA, dopamine; NS, not significant (with P . 0.05); *P , 0.05;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**P , 0.01 versus vehicle.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56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6-OHDA</a:t>
            </a:r>
          </a:p>
          <a:p>
            <a:r>
              <a:rPr lang="en-US" dirty="0" smtClean="0"/>
              <a:t>Alpha-helical CRF- blocks CRF1</a:t>
            </a:r>
            <a:r>
              <a:rPr lang="en-US" baseline="0" dirty="0" smtClean="0"/>
              <a:t> and CRF2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3 | CRF in the nucleus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accumbens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promotes appetitive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a, Mean difference in times spent in the CRF-paired chamber compared to the vehicle-paired chamber before and after conditioning (top panel; n 5 7 ) and representative post-conditioning activity trace (bottom panel).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b, Place preference (time in CRF-paired chamber minus the time spent in the vehicle- paired chamber post conditioning) for intra-nucleus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accumbens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injections of 500 ng CRF bilateral, 500 ng unilateral or 5 ng bilateral (left panel; n 5 7–10). Place preference for 500 ng CRF (unilateral) in sham or 6-OHDA-treated mice (right; n 5 10).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c, Time spent in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 open field before and during presentation of a novel object (placed in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field) after bilateral intra-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accumbens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infusion of the CRF-receptor antagonist a-helical CRF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(500 ng) or its vehicle (n 5 10). Error bars,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s.e.m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NS, P . 0.05; *P , 0.05; **P , 0.01; ***P , 0.001; 1P , 0.05 for interaction.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70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4 | Stress exposure abolishes the CRF-mediated increase in evoked dopamine release and subsequent appetitive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a, Effect of CRF on dopamine release in naive mice (blue) and after swim stress (red) (left panel; n 5 8–18), and in animals that were pretreated with the glucocorticoid- receptor antagonist, RU486 (30 mg kg21, intraperitoneal) or its vehicle before stress (right panel; n 5 6–10).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b, Mean place preferences for intra-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accumbens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CRF in naive (blue) and stress-exposed mice (red) (left panel; n 5 6–8) and representative activity traces (right).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c, Difference in the increased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during presentation of a novel object between vehicle and CRF-receptor antagonism in naive (blue) animals and in animals 7 days post stress (red)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 5 9–10). Error bars,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s.e.m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NS, P . 0.05, *P , 0.05, **P , 0.01; 1P , 0.05; 11P , 0.01 for interaction.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12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Schematic showing that stress gates the up-regulation of BDNF signaling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working together with phasic firing of VTA DA neurons that project to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well as CRF actions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may be both pre- and postsynaptic. 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Schematic illustrating proposed interactions of BDNF and CRF in promoting stress susceptibility. Our data suggest that stress-induced CRF signaling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activates its receptors located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presynaptically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terminals of VTA DA neurons and works together with arriving phasic spikes from these DA neurons to release BDNF. BDNF then activates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TrkB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receptors located 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medium spiny neurons to promote susceptibility. Direct postsynaptic actions of CRF on these medium spiny neurons might also contribute to susceptibility.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7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Experimental timeline of stress-naïve mice with optical stimulation during social interaction. </a:t>
            </a:r>
          </a:p>
          <a:p>
            <a:pPr marL="228600" indent="-228600">
              <a:buAutoNum type="alphaLcParenR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Timeline of stress-naïve mice with five days of repeated optical stimulation (20 min/day)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Schematic adapted from Allen Brain Atlas illustrating validation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injection cite (scale 50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Accurate injection sites were confirmed in all animals.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Schematic adapted from the Allen Brain Atlas showing VTA and confocal images showing co-expression of AAV-DIO-ChR2-eYFP and TH-positive cells in VTA that specifically project to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(scale 50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3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Schematic of ChR2 into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ferrule implantation into VTA of 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1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mice and timeline. 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Confocal image showing co-expression of AAV2/5-DIO-ChR2-eYFP and TH-positive cells in VTA to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of 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1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(scale 25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Phasic light stimulation induced spiking in VTA-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neurons expressing AAV2/5.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Videotracking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from control and defeated mice in the absence and presence of a social target. (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(Top) A social target increased the time spent in the interaction zone by control mice (n 0 18 mice), an effect suppressed after social defeat (n 0 36 mice), which had no effect on total locomotion (bottom). [Analysis of variance (ANOVA): Target 􏰀 defeat interaction F (2,150) 0 7.26, P G 0.001. Least-square difference (LSD) post-hoc test: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þþþP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 0.001 versus control ‘‘no target,’’ ***P G 0.001 versus ‘‘target.’’]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0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65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Schematic of PRV-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infused into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AAV-DIO-ChR2-eYFP infused into VTA, and ferrule implantation into VTA with experimental timeline below.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Representative image of real-time tracing of animals during the social interaction test with optical stimulation. Left panel shows an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eYFP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control animal and right panel shows an animal that received phasic stimulation with ChR2.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1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of social interaction during tonic and phasic stimulation of VTA-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2,20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4.56, *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0.0231,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7,7,9 mice).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eYFP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ChR2 represent control and AAV-DIO-ChR2-eYFP vectors, respectively. 'No target' and 'target' denote absence and presence, respectively, of a social target (CD1 mouse) during behavior. Blue bars represent activation with light during social interaction. 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BDNF amounts (top) and western blot gels (bottom) 24 h after stimulation 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2,19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14.55, **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0.0058,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7,7,8 mice). 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Durations of social interaction of 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1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mice during tonic and phasic stimulation of VTA-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neurons 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2,15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19.35, ***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&lt; 0.0001,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6,6,6 mice). 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BDNF amounts in 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1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h after stimulation 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2,15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3.69, *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0.0497,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6,6,6 mice). 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Duration of social interaction of stress-naive mice during tonic or phasic stimulation 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2,18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1.12,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0.3473,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6,7,8 animals). 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BDNF amounts in stress-naive mice 24 h after stimulation 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2,18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0.03,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0.9730,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6,7,8 mice). 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Duration of social interaction of stress-naive mice after 5 d of 20 min/day repeated stimulation 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2,24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0.30,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0.7437,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9,10,8 mice). 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BDNF amounts 24 h after social interaction 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2,21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0.38,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0.6883,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8,8,8 mice). Full-length blots are available 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Supplementary Figure 10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All bars represent mean ±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s.e.m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values were calculated using one-way analysis of variance (ANOVA).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5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interaction times of stress-naïve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subthreshold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defeated animals (unpaired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-test,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0.125,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0.9004,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5,5 mice/group).</a:t>
            </a:r>
          </a:p>
          <a:p>
            <a:pPr marL="228600" indent="-228600">
              <a:buAutoNum type="alphaLcParenBoth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Quantification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BDNF levels following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subthreshold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(unpaired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-test,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0.253,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0.8069;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5,5 mice/group).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94B3-D8C9-E44D-858A-75C5B89695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35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697" y="6222380"/>
            <a:ext cx="2803370" cy="44047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Shaydel</a:t>
            </a:r>
            <a:r>
              <a:rPr lang="en-US" dirty="0" smtClean="0"/>
              <a:t> </a:t>
            </a:r>
            <a:r>
              <a:rPr lang="en-US" dirty="0" err="1" smtClean="0"/>
              <a:t>engel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31219" r="39098" b="38626"/>
          <a:stretch/>
        </p:blipFill>
        <p:spPr>
          <a:xfrm>
            <a:off x="1226634" y="1538867"/>
            <a:ext cx="10209529" cy="37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t="18599" r="44808" b="45156"/>
          <a:stretch/>
        </p:blipFill>
        <p:spPr>
          <a:xfrm rot="16200000">
            <a:off x="549309" y="2415586"/>
            <a:ext cx="5542021" cy="3342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1" t="55758" r="24093" b="13204"/>
          <a:stretch/>
        </p:blipFill>
        <p:spPr>
          <a:xfrm rot="16200000">
            <a:off x="5021284" y="2400595"/>
            <a:ext cx="4512881" cy="3372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88587" y="6488668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Berton</a:t>
            </a:r>
            <a:r>
              <a:rPr lang="en-US" dirty="0" smtClean="0"/>
              <a:t> et al 2006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en-US" dirty="0" smtClean="0"/>
              <a:t>Methods: Social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395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</a:t>
            </a:r>
            <a:r>
              <a:rPr lang="en-US" dirty="0" err="1" smtClean="0"/>
              <a:t>Subthreshold</a:t>
            </a:r>
            <a:r>
              <a:rPr lang="en-US" dirty="0" smtClean="0"/>
              <a:t> stressor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Occurs twice in 24hr period with 15min in between</a:t>
            </a:r>
          </a:p>
          <a:p>
            <a:r>
              <a:rPr lang="en-US" sz="2800" dirty="0" smtClean="0"/>
              <a:t>5min with aggressor</a:t>
            </a:r>
          </a:p>
          <a:p>
            <a:r>
              <a:rPr lang="en-US" sz="2800" dirty="0" smtClean="0"/>
              <a:t>15min in rest home cage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17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31237" r="23348" b="36095"/>
          <a:stretch/>
        </p:blipFill>
        <p:spPr>
          <a:xfrm>
            <a:off x="104931" y="1543987"/>
            <a:ext cx="11776249" cy="3312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8774" y="6235908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Walsh et al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8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28615" r="25136" b="17018"/>
          <a:stretch/>
        </p:blipFill>
        <p:spPr>
          <a:xfrm>
            <a:off x="1184222" y="464694"/>
            <a:ext cx="9173981" cy="5653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58269" y="6404941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Walsh et al 2014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75571" y="95362"/>
            <a:ext cx="1766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 </a:t>
            </a:r>
            <a:r>
              <a:rPr lang="en-US" dirty="0" err="1" smtClean="0"/>
              <a:t>cre</a:t>
            </a:r>
            <a:r>
              <a:rPr lang="en-US" dirty="0" smtClean="0"/>
              <a:t> mice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4273" y="6117851"/>
            <a:ext cx="145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Stress naïve mice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9236" y="6117851"/>
            <a:ext cx="276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Stress naïve mice after 5d of </a:t>
            </a:r>
            <a:r>
              <a:rPr lang="en-US" smtClean="0"/>
              <a:t>20min stimulation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8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904"/>
          <a:stretch/>
        </p:blipFill>
        <p:spPr>
          <a:xfrm>
            <a:off x="1762471" y="652398"/>
            <a:ext cx="8693168" cy="4635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8774" y="6235908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Walsh et al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2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Phasic stimulation, but not tonic, decreases time spent in interaction zone</a:t>
            </a:r>
          </a:p>
          <a:p>
            <a:pPr lvl="1"/>
            <a:r>
              <a:rPr lang="en-US" sz="2800" dirty="0" smtClean="0"/>
              <a:t>Similar to effects of social defeat</a:t>
            </a:r>
          </a:p>
          <a:p>
            <a:r>
              <a:rPr lang="en-US" sz="2800" dirty="0" smtClean="0"/>
              <a:t>Increases BDNF amount</a:t>
            </a:r>
          </a:p>
          <a:p>
            <a:r>
              <a:rPr lang="en-US" sz="2800" dirty="0" err="1" smtClean="0"/>
              <a:t>Subthreshold</a:t>
            </a:r>
            <a:r>
              <a:rPr lang="en-US" sz="2800" dirty="0" smtClean="0"/>
              <a:t> defeat does not produce these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85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t="28376" r="24242" b="34426"/>
          <a:stretch/>
        </p:blipFill>
        <p:spPr>
          <a:xfrm>
            <a:off x="425777" y="629587"/>
            <a:ext cx="11453066" cy="4107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5161" y="6325849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Walsh et al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88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t="36697" r="71801" b="31565"/>
          <a:stretch/>
        </p:blipFill>
        <p:spPr>
          <a:xfrm>
            <a:off x="439719" y="-1"/>
            <a:ext cx="4755736" cy="3518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88774" y="6235908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Walsh et al 2014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9" t="37437" r="21113" b="31565"/>
          <a:stretch/>
        </p:blipFill>
        <p:spPr>
          <a:xfrm>
            <a:off x="4042064" y="3518912"/>
            <a:ext cx="4389345" cy="3339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4" t="36697" r="46531" b="31565"/>
          <a:stretch/>
        </p:blipFill>
        <p:spPr>
          <a:xfrm>
            <a:off x="7278018" y="0"/>
            <a:ext cx="4405745" cy="351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89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1" t="24572" r="23360" b="10581"/>
          <a:stretch/>
        </p:blipFill>
        <p:spPr>
          <a:xfrm rot="16200000">
            <a:off x="1749003" y="-1726701"/>
            <a:ext cx="2787805" cy="6241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9743" y="6488668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Lemos</a:t>
            </a:r>
            <a:r>
              <a:rPr lang="en-US" dirty="0" smtClean="0"/>
              <a:t> et al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9" t="24615" r="54997" b="10580"/>
          <a:stretch/>
        </p:blipFill>
        <p:spPr>
          <a:xfrm rot="16200000">
            <a:off x="1630220" y="1982775"/>
            <a:ext cx="3245005" cy="6505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1" t="24258" r="38847" b="9172"/>
          <a:stretch/>
        </p:blipFill>
        <p:spPr>
          <a:xfrm rot="16200000">
            <a:off x="7769401" y="64454"/>
            <a:ext cx="2894413" cy="59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2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t="17884" r="27968" b="10342"/>
          <a:stretch/>
        </p:blipFill>
        <p:spPr>
          <a:xfrm>
            <a:off x="1499016" y="149901"/>
            <a:ext cx="8949128" cy="6569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48144" y="6350539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Lemos</a:t>
            </a:r>
            <a:r>
              <a:rPr lang="en-US" dirty="0" smtClean="0"/>
              <a:t> et al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7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Drugs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ANA-12 – </a:t>
            </a:r>
            <a:r>
              <a:rPr lang="en-US" sz="2800" dirty="0" err="1" smtClean="0"/>
              <a:t>TrkB</a:t>
            </a:r>
            <a:r>
              <a:rPr lang="en-US" sz="2800" dirty="0" smtClean="0"/>
              <a:t> antagonist</a:t>
            </a:r>
          </a:p>
          <a:p>
            <a:r>
              <a:rPr lang="en-US" sz="2800" dirty="0"/>
              <a:t>ANA-DIO-ChR2- </a:t>
            </a:r>
            <a:r>
              <a:rPr lang="en-US" sz="2800" dirty="0" err="1"/>
              <a:t>adeno</a:t>
            </a:r>
            <a:r>
              <a:rPr lang="en-US" sz="2800" dirty="0"/>
              <a:t>-associated virus vector expressing channelrhodopsin-2 fused with </a:t>
            </a:r>
            <a:r>
              <a:rPr lang="en-US" sz="2800" dirty="0" err="1"/>
              <a:t>eYFP</a:t>
            </a:r>
            <a:r>
              <a:rPr lang="en-US" sz="2800" dirty="0"/>
              <a:t> from a double </a:t>
            </a:r>
            <a:r>
              <a:rPr lang="en-US" sz="2800" dirty="0" err="1"/>
              <a:t>loxP</a:t>
            </a:r>
            <a:r>
              <a:rPr lang="en-US" sz="2800" dirty="0"/>
              <a:t>-flanked (DIO) </a:t>
            </a:r>
            <a:r>
              <a:rPr lang="en-US" sz="2800" dirty="0" err="1"/>
              <a:t>Cre</a:t>
            </a:r>
            <a:r>
              <a:rPr lang="en-US" sz="2800" dirty="0"/>
              <a:t> </a:t>
            </a:r>
            <a:r>
              <a:rPr lang="en-US" sz="2800" dirty="0" err="1"/>
              <a:t>recombinase</a:t>
            </a:r>
            <a:r>
              <a:rPr lang="en-US" sz="2800" dirty="0"/>
              <a:t>–dependent locus</a:t>
            </a:r>
            <a:endParaRPr lang="en-US" sz="2800" dirty="0" smtClean="0"/>
          </a:p>
          <a:p>
            <a:r>
              <a:rPr lang="en-US" sz="2800" dirty="0" smtClean="0"/>
              <a:t>PRV-</a:t>
            </a:r>
            <a:r>
              <a:rPr lang="en-US" sz="2800" dirty="0" err="1" smtClean="0"/>
              <a:t>Cre</a:t>
            </a:r>
            <a:r>
              <a:rPr lang="en-US" sz="2800" dirty="0"/>
              <a:t> -- pseudorabies virus vector expressing </a:t>
            </a:r>
            <a:r>
              <a:rPr lang="en-US" sz="2800" dirty="0" err="1"/>
              <a:t>Cre</a:t>
            </a:r>
            <a:r>
              <a:rPr lang="en-US" sz="2800" dirty="0"/>
              <a:t> </a:t>
            </a:r>
            <a:r>
              <a:rPr lang="en-US" sz="2800" dirty="0" err="1" smtClean="0"/>
              <a:t>recombinase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660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21937" r="57327" b="17496"/>
          <a:stretch/>
        </p:blipFill>
        <p:spPr>
          <a:xfrm>
            <a:off x="2218544" y="389743"/>
            <a:ext cx="6745573" cy="6207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4117" y="6228294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Lemos</a:t>
            </a:r>
            <a:r>
              <a:rPr lang="en-US" dirty="0" smtClean="0"/>
              <a:t> et al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871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CRF increases dopamine in nucleus </a:t>
            </a:r>
            <a:r>
              <a:rPr lang="en-US" sz="3200" dirty="0" err="1" smtClean="0"/>
              <a:t>accumbens</a:t>
            </a:r>
            <a:endParaRPr lang="en-US" sz="3200" dirty="0" smtClean="0"/>
          </a:p>
          <a:p>
            <a:r>
              <a:rPr lang="en-US" sz="3200" dirty="0" smtClean="0"/>
              <a:t>Mediated by both CRF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and CRF</a:t>
            </a:r>
            <a:r>
              <a:rPr lang="en-US" sz="3200" baseline="-25000" dirty="0" smtClean="0"/>
              <a:t>2</a:t>
            </a:r>
          </a:p>
          <a:p>
            <a:pPr lvl="1"/>
            <a:r>
              <a:rPr lang="en-US" sz="2800" dirty="0" smtClean="0"/>
              <a:t>CRF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or CRF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alone does not produce effect</a:t>
            </a:r>
          </a:p>
          <a:p>
            <a:r>
              <a:rPr lang="en-US" sz="3200" dirty="0" smtClean="0"/>
              <a:t>Blocking CRF decreases novel object </a:t>
            </a:r>
          </a:p>
          <a:p>
            <a:r>
              <a:rPr lang="en-US" sz="3200" dirty="0" smtClean="0"/>
              <a:t>CRF infusion in stress naïve animals has appetitive effects</a:t>
            </a:r>
          </a:p>
          <a:p>
            <a:r>
              <a:rPr lang="en-US" sz="3200" dirty="0" smtClean="0"/>
              <a:t>CRF infusion in previously stressed animals has aversive effect </a:t>
            </a:r>
          </a:p>
        </p:txBody>
      </p:sp>
    </p:spTree>
    <p:extLst>
      <p:ext uri="{BB962C8B-B14F-4D97-AF65-F5344CB8AC3E}">
        <p14:creationId xmlns:p14="http://schemas.microsoft.com/office/powerpoint/2010/main" val="497750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88774" y="6235908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Walsh et al 2014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7" y="371631"/>
            <a:ext cx="10058400" cy="52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4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Experimental subjects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C57BL/6J mice</a:t>
            </a:r>
          </a:p>
          <a:p>
            <a:r>
              <a:rPr lang="en-US" dirty="0" err="1" smtClean="0"/>
              <a:t>Th</a:t>
            </a:r>
            <a:r>
              <a:rPr lang="en-US" baseline="30000" dirty="0" err="1" smtClean="0"/>
              <a:t>cre</a:t>
            </a:r>
            <a:r>
              <a:rPr lang="en-US" dirty="0" smtClean="0"/>
              <a:t> mice</a:t>
            </a:r>
          </a:p>
          <a:p>
            <a:r>
              <a:rPr lang="en-US" dirty="0" err="1" smtClean="0"/>
              <a:t>BDNF</a:t>
            </a:r>
            <a:r>
              <a:rPr lang="en-US" baseline="30000" dirty="0" err="1" smtClean="0"/>
              <a:t>loxP</a:t>
            </a:r>
            <a:r>
              <a:rPr lang="en-US" baseline="30000" dirty="0" smtClean="0"/>
              <a:t>/</a:t>
            </a:r>
            <a:r>
              <a:rPr lang="en-US" baseline="30000" dirty="0" err="1" smtClean="0"/>
              <a:t>loxP</a:t>
            </a:r>
            <a:r>
              <a:rPr lang="en-US" dirty="0" smtClean="0"/>
              <a:t> mice</a:t>
            </a:r>
          </a:p>
          <a:p>
            <a:r>
              <a:rPr lang="en-US" dirty="0" smtClean="0"/>
              <a:t>B6129PF2/J mice (control for </a:t>
            </a:r>
            <a:r>
              <a:rPr lang="en-US" dirty="0" err="1"/>
              <a:t>BDNF</a:t>
            </a:r>
            <a:r>
              <a:rPr lang="en-US" baseline="30000" dirty="0" err="1"/>
              <a:t>loxP</a:t>
            </a:r>
            <a:r>
              <a:rPr lang="en-US" baseline="30000" dirty="0"/>
              <a:t>/</a:t>
            </a:r>
            <a:r>
              <a:rPr lang="en-US" baseline="30000" dirty="0" err="1"/>
              <a:t>loxP</a:t>
            </a:r>
            <a:r>
              <a:rPr lang="en-US" dirty="0"/>
              <a:t> </a:t>
            </a:r>
            <a:r>
              <a:rPr lang="en-US" dirty="0" smtClean="0"/>
              <a:t>mice)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5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72470"/>
            <a:ext cx="9905998" cy="1478570"/>
          </a:xfrm>
        </p:spPr>
        <p:txBody>
          <a:bodyPr/>
          <a:lstStyle/>
          <a:p>
            <a:r>
              <a:rPr lang="en-US" dirty="0" smtClean="0"/>
              <a:t>Methods: transfection and infusions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51040"/>
            <a:ext cx="9905999" cy="4393579"/>
          </a:xfrm>
        </p:spPr>
        <p:txBody>
          <a:bodyPr>
            <a:noAutofit/>
          </a:bodyPr>
          <a:lstStyle/>
          <a:p>
            <a:r>
              <a:rPr lang="el-GR" sz="2800" dirty="0" smtClean="0"/>
              <a:t>0.5 </a:t>
            </a:r>
            <a:r>
              <a:rPr lang="el-GR" sz="2800" dirty="0" err="1" smtClean="0"/>
              <a:t>μl</a:t>
            </a:r>
            <a:r>
              <a:rPr lang="en-US" sz="2800" dirty="0" smtClean="0"/>
              <a:t> AAV-DIO-ChR2-eYFP or AAV-DIO-</a:t>
            </a:r>
            <a:r>
              <a:rPr lang="en-US" sz="2800" dirty="0" err="1" smtClean="0"/>
              <a:t>eYFP</a:t>
            </a:r>
            <a:r>
              <a:rPr lang="en-US" sz="2800" dirty="0" smtClean="0"/>
              <a:t> infused bilaterally into VTA</a:t>
            </a:r>
          </a:p>
          <a:p>
            <a:r>
              <a:rPr lang="el-GR" sz="2800" dirty="0" smtClean="0"/>
              <a:t>0.5 </a:t>
            </a:r>
            <a:r>
              <a:rPr lang="el-GR" sz="2800" dirty="0" err="1" smtClean="0"/>
              <a:t>μl</a:t>
            </a:r>
            <a:r>
              <a:rPr lang="en-US" sz="2800" dirty="0" smtClean="0"/>
              <a:t> PRV-</a:t>
            </a:r>
            <a:r>
              <a:rPr lang="en-US" sz="2800" dirty="0" err="1" smtClean="0"/>
              <a:t>Cre</a:t>
            </a:r>
            <a:r>
              <a:rPr lang="en-US" sz="2800" dirty="0" smtClean="0"/>
              <a:t> or AAV2/5-DIO-ChR2-eYFP (AAV2) infused into </a:t>
            </a:r>
            <a:r>
              <a:rPr lang="en-US" sz="2800" dirty="0" err="1" smtClean="0"/>
              <a:t>Nac</a:t>
            </a:r>
            <a:endParaRPr lang="en-US" sz="2800" dirty="0" smtClean="0"/>
          </a:p>
          <a:p>
            <a:r>
              <a:rPr lang="en-US" sz="2800" dirty="0" smtClean="0"/>
              <a:t>Optic fibers implanted into VTA</a:t>
            </a:r>
          </a:p>
          <a:p>
            <a:r>
              <a:rPr lang="en-US" sz="2800" dirty="0" smtClean="0"/>
              <a:t>Infusion cannula (26-gauge) implanted bilaterally into </a:t>
            </a:r>
            <a:r>
              <a:rPr lang="en-US" sz="2800" dirty="0" err="1" smtClean="0"/>
              <a:t>Nac</a:t>
            </a:r>
            <a:endParaRPr lang="en-US" sz="2800" dirty="0" smtClean="0"/>
          </a:p>
          <a:p>
            <a:r>
              <a:rPr lang="el-GR" sz="2800" dirty="0" smtClean="0"/>
              <a:t>0.</a:t>
            </a:r>
            <a:r>
              <a:rPr lang="en-US" sz="2800" dirty="0"/>
              <a:t>3</a:t>
            </a:r>
            <a:r>
              <a:rPr lang="el-GR" sz="2800" dirty="0" smtClean="0"/>
              <a:t> </a:t>
            </a:r>
            <a:r>
              <a:rPr lang="el-GR" sz="2800" dirty="0" err="1" smtClean="0"/>
              <a:t>μl</a:t>
            </a:r>
            <a:r>
              <a:rPr lang="en-US" sz="2800" dirty="0" smtClean="0"/>
              <a:t> bilateral infusion of ANA-12, alpha-helical CRF, CRF, or vehicle</a:t>
            </a:r>
          </a:p>
          <a:p>
            <a:pPr lvl="1"/>
            <a:r>
              <a:rPr lang="en-US" sz="2400" dirty="0" smtClean="0"/>
              <a:t>One hour before social interaction test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1842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0"/>
            <a:ext cx="5838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0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88774" y="6235908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Walsh et al 2014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44" y="0"/>
            <a:ext cx="7391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4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26731" r="21780" b="37469"/>
          <a:stretch/>
        </p:blipFill>
        <p:spPr>
          <a:xfrm>
            <a:off x="257032" y="1379095"/>
            <a:ext cx="11588595" cy="3462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88774" y="6235908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Walsh et al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9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64" b="-1037"/>
          <a:stretch/>
        </p:blipFill>
        <p:spPr>
          <a:xfrm>
            <a:off x="3330562" y="0"/>
            <a:ext cx="6488816" cy="3402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2960" y="6356043"/>
            <a:ext cx="193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Walsh et al 2014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973" b="1"/>
          <a:stretch/>
        </p:blipFill>
        <p:spPr>
          <a:xfrm>
            <a:off x="2404946" y="3373911"/>
            <a:ext cx="8340047" cy="28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03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AAV2 expressing cells </a:t>
            </a:r>
            <a:r>
              <a:rPr lang="en-US" sz="2800" dirty="0" err="1" smtClean="0"/>
              <a:t>colocalize</a:t>
            </a:r>
            <a:r>
              <a:rPr lang="en-US" sz="2800" dirty="0" smtClean="0"/>
              <a:t> with TH cells in both </a:t>
            </a:r>
            <a:r>
              <a:rPr lang="en-US" sz="2800" dirty="0" err="1" smtClean="0"/>
              <a:t>NAc</a:t>
            </a:r>
            <a:r>
              <a:rPr lang="en-US" sz="2800" dirty="0" smtClean="0"/>
              <a:t> and VTA</a:t>
            </a:r>
          </a:p>
          <a:p>
            <a:r>
              <a:rPr lang="en-US" sz="2800" dirty="0" smtClean="0"/>
              <a:t>Phasic stimulation increased firing of VTA-</a:t>
            </a:r>
            <a:r>
              <a:rPr lang="en-US" sz="2800" dirty="0" err="1" smtClean="0"/>
              <a:t>NAc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4390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5053</TotalTime>
  <Words>1858</Words>
  <Application>Microsoft Office PowerPoint</Application>
  <PresentationFormat>Custom</PresentationFormat>
  <Paragraphs>124</Paragraphs>
  <Slides>22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Circuit</vt:lpstr>
      <vt:lpstr>PowerPoint Presentation</vt:lpstr>
      <vt:lpstr>Methods: Drugs</vt:lpstr>
      <vt:lpstr>Methods: Experimental subjects</vt:lpstr>
      <vt:lpstr>Methods: transfection and infusions</vt:lpstr>
      <vt:lpstr>PowerPoint Presentation</vt:lpstr>
      <vt:lpstr>PowerPoint Presentation</vt:lpstr>
      <vt:lpstr>PowerPoint Presentation</vt:lpstr>
      <vt:lpstr>PowerPoint Presentation</vt:lpstr>
      <vt:lpstr>summary</vt:lpstr>
      <vt:lpstr>Methods: Social Interaction</vt:lpstr>
      <vt:lpstr>Methods: Subthreshold stressor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Shaydel Engel</dc:creator>
  <cp:lastModifiedBy>Cliff H Summers</cp:lastModifiedBy>
  <cp:revision>45</cp:revision>
  <dcterms:created xsi:type="dcterms:W3CDTF">2016-03-14T00:28:52Z</dcterms:created>
  <dcterms:modified xsi:type="dcterms:W3CDTF">2016-03-18T14:39:00Z</dcterms:modified>
</cp:coreProperties>
</file>